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65" r:id="rId3"/>
    <p:sldId id="273" r:id="rId4"/>
    <p:sldId id="274" r:id="rId5"/>
    <p:sldId id="279" r:id="rId6"/>
    <p:sldId id="280" r:id="rId7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'yearly comparision'!$C$2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comparision'!$B$3:$B$6</c15:sqref>
                  </c15:fullRef>
                </c:ext>
              </c:extLst>
              <c:f>'yearly comparision'!$B$4:$B$6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comparision'!$C$3:$C$6</c15:sqref>
                  </c15:fullRef>
                </c:ext>
              </c:extLst>
              <c:f>'yearly comparision'!$C$4:$C$6</c:f>
              <c:numCache>
                <c:formatCode>"€"#,##0</c:formatCode>
                <c:ptCount val="3"/>
                <c:pt idx="0">
                  <c:v>47.59</c:v>
                </c:pt>
                <c:pt idx="1">
                  <c:v>91</c:v>
                </c:pt>
                <c:pt idx="2">
                  <c:v>26</c:v>
                </c:pt>
              </c:numCache>
            </c:numRef>
          </c:val>
        </c:ser>
        <c:ser>
          <c:idx val="1"/>
          <c:order val="1"/>
          <c:tx>
            <c:strRef>
              <c:f>'yearly comparision'!$D$2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comparision'!$B$3:$B$6</c15:sqref>
                  </c15:fullRef>
                </c:ext>
              </c:extLst>
              <c:f>'yearly comparision'!$B$4:$B$6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comparision'!$D$3:$D$6</c15:sqref>
                  </c15:fullRef>
                </c:ext>
              </c:extLst>
              <c:f>'yearly comparision'!$D$4:$D$6</c:f>
              <c:numCache>
                <c:formatCode>"€"#,##0</c:formatCode>
                <c:ptCount val="3"/>
                <c:pt idx="0">
                  <c:v>54.06</c:v>
                </c:pt>
                <c:pt idx="1">
                  <c:v>92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'yearly comparision'!$E$2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comparision'!$B$3:$B$6</c15:sqref>
                  </c15:fullRef>
                </c:ext>
              </c:extLst>
              <c:f>'yearly comparision'!$B$4:$B$6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comparision'!$E$3:$E$6</c15:sqref>
                  </c15:fullRef>
                </c:ext>
              </c:extLst>
              <c:f>'yearly comparision'!$E$4:$E$6</c:f>
              <c:numCache>
                <c:formatCode>"€"#,##0</c:formatCode>
                <c:ptCount val="3"/>
                <c:pt idx="0">
                  <c:v>98.76</c:v>
                </c:pt>
                <c:pt idx="1">
                  <c:v>120</c:v>
                </c:pt>
                <c:pt idx="2">
                  <c:v>72</c:v>
                </c:pt>
              </c:numCache>
            </c:numRef>
          </c:val>
        </c:ser>
        <c:ser>
          <c:idx val="3"/>
          <c:order val="3"/>
          <c:tx>
            <c:strRef>
              <c:f>'yearly comparision'!$F$2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comparision'!$B$3:$B$6</c15:sqref>
                  </c15:fullRef>
                </c:ext>
              </c:extLst>
              <c:f>'yearly comparision'!$B$4:$B$6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comparision'!$F$3:$F$6</c15:sqref>
                  </c15:fullRef>
                </c:ext>
              </c:extLst>
              <c:f>'yearly comparision'!$F$4:$F$6</c:f>
              <c:numCache>
                <c:formatCode>"€"#,##0</c:formatCode>
                <c:ptCount val="3"/>
                <c:pt idx="0">
                  <c:v>123.93</c:v>
                </c:pt>
                <c:pt idx="1">
                  <c:v>200</c:v>
                </c:pt>
                <c:pt idx="2">
                  <c:v>82</c:v>
                </c:pt>
              </c:numCache>
            </c:numRef>
          </c:val>
        </c:ser>
        <c:ser>
          <c:idx val="4"/>
          <c:order val="4"/>
          <c:tx>
            <c:strRef>
              <c:f>'yearly comparision'!$G$2</c:f>
              <c:strCache>
                <c:ptCount val="1"/>
                <c:pt idx="0">
                  <c:v>2012 (n)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comparision'!$B$3:$B$6</c15:sqref>
                  </c15:fullRef>
                </c:ext>
              </c:extLst>
              <c:f>'yearly comparision'!$B$4:$B$6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comparision'!$G$3:$G$6</c15:sqref>
                  </c15:fullRef>
                </c:ext>
              </c:extLst>
              <c:f>'yearly comparision'!$G$4:$G$6</c:f>
              <c:numCache>
                <c:formatCode>"€"#,##0</c:formatCode>
                <c:ptCount val="3"/>
                <c:pt idx="0">
                  <c:v>74</c:v>
                </c:pt>
                <c:pt idx="1">
                  <c:v>76</c:v>
                </c:pt>
                <c:pt idx="2">
                  <c:v>72</c:v>
                </c:pt>
              </c:numCache>
            </c:numRef>
          </c:val>
        </c:ser>
        <c:ser>
          <c:idx val="5"/>
          <c:order val="5"/>
          <c:tx>
            <c:strRef>
              <c:f>'yearly comparision'!$H$2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comparision'!$B$3:$B$6</c15:sqref>
                  </c15:fullRef>
                </c:ext>
              </c:extLst>
              <c:f>'yearly comparision'!$B$4:$B$6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comparision'!$H$3:$H$6</c15:sqref>
                  </c15:fullRef>
                </c:ext>
              </c:extLst>
              <c:f>'yearly comparision'!$H$4:$H$6</c:f>
              <c:numCache>
                <c:formatCode>"€"#,##0</c:formatCode>
                <c:ptCount val="3"/>
                <c:pt idx="0">
                  <c:v>73.59</c:v>
                </c:pt>
                <c:pt idx="1">
                  <c:v>124</c:v>
                </c:pt>
                <c:pt idx="2">
                  <c:v>30</c:v>
                </c:pt>
              </c:numCache>
            </c:numRef>
          </c:val>
        </c:ser>
        <c:ser>
          <c:idx val="6"/>
          <c:order val="6"/>
          <c:tx>
            <c:strRef>
              <c:f>'yearly comparision'!$I$2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comparision'!$B$3:$B$6</c15:sqref>
                  </c15:fullRef>
                </c:ext>
              </c:extLst>
              <c:f>'yearly comparision'!$B$4:$B$6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comparision'!$I$3:$I$6</c15:sqref>
                  </c15:fullRef>
                </c:ext>
              </c:extLst>
              <c:f>'yearly comparision'!$I$4:$I$6</c:f>
              <c:numCache>
                <c:formatCode>"€"#,##0</c:formatCode>
                <c:ptCount val="3"/>
                <c:pt idx="0">
                  <c:v>72.34210526315789</c:v>
                </c:pt>
                <c:pt idx="1">
                  <c:v>137</c:v>
                </c:pt>
                <c:pt idx="2">
                  <c:v>41</c:v>
                </c:pt>
              </c:numCache>
            </c:numRef>
          </c:val>
        </c:ser>
        <c:ser>
          <c:idx val="7"/>
          <c:order val="7"/>
          <c:tx>
            <c:strRef>
              <c:f>'yearly comparision'!$J$2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comparision'!$B$3:$B$6</c15:sqref>
                  </c15:fullRef>
                </c:ext>
              </c:extLst>
              <c:f>'yearly comparision'!$B$4:$B$6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comparision'!$J$3:$J$6</c15:sqref>
                  </c15:fullRef>
                </c:ext>
              </c:extLst>
              <c:f>'yearly comparision'!$J$4:$J$6</c:f>
              <c:numCache>
                <c:formatCode>"€"#,##0</c:formatCode>
                <c:ptCount val="3"/>
                <c:pt idx="0">
                  <c:v>88.333333333333329</c:v>
                </c:pt>
                <c:pt idx="1">
                  <c:v>130</c:v>
                </c:pt>
                <c:pt idx="2">
                  <c:v>60</c:v>
                </c:pt>
              </c:numCache>
            </c:numRef>
          </c:val>
        </c:ser>
        <c:ser>
          <c:idx val="8"/>
          <c:order val="8"/>
          <c:tx>
            <c:strRef>
              <c:f>'yearly comparision'!$K$2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comparision'!$B$3:$B$6</c15:sqref>
                  </c15:fullRef>
                </c:ext>
              </c:extLst>
              <c:f>'yearly comparision'!$B$4:$B$6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comparision'!$K$3:$K$6</c15:sqref>
                  </c15:fullRef>
                </c:ext>
              </c:extLst>
              <c:f>'yearly comparision'!$K$4:$K$6</c:f>
              <c:numCache>
                <c:formatCode>"€"#,##0</c:formatCode>
                <c:ptCount val="3"/>
                <c:pt idx="0">
                  <c:v>98</c:v>
                </c:pt>
                <c:pt idx="1">
                  <c:v>152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144712"/>
        <c:axId val="142145104"/>
      </c:barChart>
      <c:catAx>
        <c:axId val="14214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45104"/>
        <c:crosses val="autoZero"/>
        <c:auto val="1"/>
        <c:lblAlgn val="ctr"/>
        <c:lblOffset val="100"/>
        <c:noMultiLvlLbl val="0"/>
      </c:catAx>
      <c:valAx>
        <c:axId val="14214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44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'yearly comparision'!$C$9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comparision'!$B$10:$B$13</c15:sqref>
                  </c15:fullRef>
                </c:ext>
              </c:extLst>
              <c:f>'yearly comparision'!$B$11:$B$13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comparision'!$C$10:$C$13</c15:sqref>
                  </c15:fullRef>
                </c:ext>
              </c:extLst>
              <c:f>'yearly comparision'!$C$11:$C$13</c:f>
              <c:numCache>
                <c:formatCode>"€"#,##0</c:formatCode>
                <c:ptCount val="3"/>
                <c:pt idx="0">
                  <c:v>45.29</c:v>
                </c:pt>
                <c:pt idx="1">
                  <c:v>70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'yearly comparision'!$D$9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comparision'!$B$10:$B$13</c15:sqref>
                  </c15:fullRef>
                </c:ext>
              </c:extLst>
              <c:f>'yearly comparision'!$B$11:$B$13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comparision'!$D$10:$D$13</c15:sqref>
                  </c15:fullRef>
                </c:ext>
              </c:extLst>
              <c:f>'yearly comparision'!$D$11:$D$13</c:f>
              <c:numCache>
                <c:formatCode>"€"#,##0</c:formatCode>
                <c:ptCount val="3"/>
                <c:pt idx="0">
                  <c:v>54.24</c:v>
                </c:pt>
                <c:pt idx="1">
                  <c:v>71</c:v>
                </c:pt>
                <c:pt idx="2">
                  <c:v>36</c:v>
                </c:pt>
              </c:numCache>
            </c:numRef>
          </c:val>
        </c:ser>
        <c:ser>
          <c:idx val="2"/>
          <c:order val="2"/>
          <c:tx>
            <c:strRef>
              <c:f>'yearly comparision'!$E$9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comparision'!$B$10:$B$13</c15:sqref>
                  </c15:fullRef>
                </c:ext>
              </c:extLst>
              <c:f>'yearly comparision'!$B$11:$B$13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comparision'!$E$10:$E$13</c15:sqref>
                  </c15:fullRef>
                </c:ext>
              </c:extLst>
              <c:f>'yearly comparision'!$E$11:$E$13</c:f>
              <c:numCache>
                <c:formatCode>"€"#,##0</c:formatCode>
                <c:ptCount val="3"/>
                <c:pt idx="0">
                  <c:v>85.8</c:v>
                </c:pt>
                <c:pt idx="1">
                  <c:v>134</c:v>
                </c:pt>
                <c:pt idx="2">
                  <c:v>67</c:v>
                </c:pt>
              </c:numCache>
            </c:numRef>
          </c:val>
        </c:ser>
        <c:ser>
          <c:idx val="3"/>
          <c:order val="3"/>
          <c:tx>
            <c:strRef>
              <c:f>'yearly comparision'!$F$9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comparision'!$B$10:$B$13</c15:sqref>
                  </c15:fullRef>
                </c:ext>
              </c:extLst>
              <c:f>'yearly comparision'!$B$11:$B$13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comparision'!$F$10:$F$13</c15:sqref>
                  </c15:fullRef>
                </c:ext>
              </c:extLst>
              <c:f>'yearly comparision'!$F$11:$F$13</c:f>
              <c:numCache>
                <c:formatCode>"€"#,##0</c:formatCode>
                <c:ptCount val="3"/>
                <c:pt idx="0">
                  <c:v>96.37</c:v>
                </c:pt>
                <c:pt idx="1">
                  <c:v>152</c:v>
                </c:pt>
                <c:pt idx="2">
                  <c:v>75</c:v>
                </c:pt>
              </c:numCache>
            </c:numRef>
          </c:val>
        </c:ser>
        <c:ser>
          <c:idx val="4"/>
          <c:order val="4"/>
          <c:tx>
            <c:strRef>
              <c:f>'yearly comparision'!$G$9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comparision'!$B$10:$B$13</c15:sqref>
                  </c15:fullRef>
                </c:ext>
              </c:extLst>
              <c:f>'yearly comparision'!$B$11:$B$13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comparision'!$G$10:$G$13</c15:sqref>
                  </c15:fullRef>
                </c:ext>
              </c:extLst>
              <c:f>'yearly comparision'!$G$11:$G$13</c:f>
              <c:numCache>
                <c:formatCode>"€"#,##0</c:formatCode>
                <c:ptCount val="3"/>
                <c:pt idx="0">
                  <c:v>70.98</c:v>
                </c:pt>
                <c:pt idx="1">
                  <c:v>120</c:v>
                </c:pt>
                <c:pt idx="2">
                  <c:v>41</c:v>
                </c:pt>
              </c:numCache>
            </c:numRef>
          </c:val>
        </c:ser>
        <c:ser>
          <c:idx val="5"/>
          <c:order val="5"/>
          <c:tx>
            <c:strRef>
              <c:f>'yearly comparision'!$H$9</c:f>
              <c:strCache>
                <c:ptCount val="1"/>
                <c:pt idx="0">
                  <c:v>2012-new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comparision'!$B$10:$B$13</c15:sqref>
                  </c15:fullRef>
                </c:ext>
              </c:extLst>
              <c:f>'yearly comparision'!$B$11:$B$13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comparision'!$H$10:$H$13</c15:sqref>
                  </c15:fullRef>
                </c:ext>
              </c:extLst>
              <c:f>'yearly comparision'!$H$11:$H$13</c:f>
              <c:numCache>
                <c:formatCode>"€"#,##0</c:formatCode>
                <c:ptCount val="3"/>
                <c:pt idx="0">
                  <c:v>79.099999999999994</c:v>
                </c:pt>
                <c:pt idx="1">
                  <c:v>110</c:v>
                </c:pt>
                <c:pt idx="2">
                  <c:v>62</c:v>
                </c:pt>
              </c:numCache>
            </c:numRef>
          </c:val>
        </c:ser>
        <c:ser>
          <c:idx val="6"/>
          <c:order val="6"/>
          <c:tx>
            <c:strRef>
              <c:f>'yearly comparision'!$I$9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comparision'!$B$10:$B$13</c15:sqref>
                  </c15:fullRef>
                </c:ext>
              </c:extLst>
              <c:f>'yearly comparision'!$B$11:$B$13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comparision'!$I$10:$I$13</c15:sqref>
                  </c15:fullRef>
                </c:ext>
              </c:extLst>
              <c:f>'yearly comparision'!$I$11:$I$13</c:f>
              <c:numCache>
                <c:formatCode>"€"#,##0</c:formatCode>
                <c:ptCount val="3"/>
                <c:pt idx="0">
                  <c:v>79.574074074074076</c:v>
                </c:pt>
                <c:pt idx="1">
                  <c:v>146</c:v>
                </c:pt>
                <c:pt idx="2">
                  <c:v>52</c:v>
                </c:pt>
              </c:numCache>
            </c:numRef>
          </c:val>
        </c:ser>
        <c:ser>
          <c:idx val="7"/>
          <c:order val="7"/>
          <c:tx>
            <c:strRef>
              <c:f>'yearly comparision'!$J$9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comparision'!$B$10:$B$13</c15:sqref>
                  </c15:fullRef>
                </c:ext>
              </c:extLst>
              <c:f>'yearly comparision'!$B$11:$B$13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comparision'!$J$10:$J$13</c15:sqref>
                  </c15:fullRef>
                </c:ext>
              </c:extLst>
              <c:f>'yearly comparision'!$J$11:$J$13</c:f>
              <c:numCache>
                <c:formatCode>"€"#,##0</c:formatCode>
                <c:ptCount val="3"/>
                <c:pt idx="0">
                  <c:v>86.522388059701498</c:v>
                </c:pt>
                <c:pt idx="1">
                  <c:v>130</c:v>
                </c:pt>
                <c:pt idx="2">
                  <c:v>50</c:v>
                </c:pt>
              </c:numCache>
            </c:numRef>
          </c:val>
        </c:ser>
        <c:ser>
          <c:idx val="8"/>
          <c:order val="8"/>
          <c:tx>
            <c:strRef>
              <c:f>'yearly comparision'!$K$9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comparision'!$B$10:$B$13</c15:sqref>
                  </c15:fullRef>
                </c:ext>
              </c:extLst>
              <c:f>'yearly comparision'!$B$11:$B$13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comparision'!$K$10:$K$13</c15:sqref>
                  </c15:fullRef>
                </c:ext>
              </c:extLst>
              <c:f>'yearly comparision'!$K$11:$K$13</c:f>
              <c:numCache>
                <c:formatCode>"€"#,##0</c:formatCode>
                <c:ptCount val="3"/>
                <c:pt idx="0">
                  <c:v>101</c:v>
                </c:pt>
                <c:pt idx="1">
                  <c:v>142</c:v>
                </c:pt>
                <c:pt idx="2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072088"/>
        <c:axId val="142146672"/>
      </c:barChart>
      <c:catAx>
        <c:axId val="17907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46672"/>
        <c:crosses val="autoZero"/>
        <c:auto val="1"/>
        <c:lblAlgn val="ctr"/>
        <c:lblOffset val="100"/>
        <c:noMultiLvlLbl val="0"/>
      </c:catAx>
      <c:valAx>
        <c:axId val="14214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072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'yearly comparision'!$C$16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comparision'!$B$17:$B$20</c15:sqref>
                  </c15:fullRef>
                </c:ext>
              </c:extLst>
              <c:f>'yearly comparision'!$B$18:$B$20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comparision'!$C$17:$C$20</c15:sqref>
                  </c15:fullRef>
                </c:ext>
              </c:extLst>
              <c:f>'yearly comparision'!$C$18:$C$20</c:f>
              <c:numCache>
                <c:formatCode>"€"#,##0</c:formatCode>
                <c:ptCount val="3"/>
                <c:pt idx="0">
                  <c:v>69.180000000000007</c:v>
                </c:pt>
                <c:pt idx="1">
                  <c:v>100</c:v>
                </c:pt>
                <c:pt idx="2">
                  <c:v>60</c:v>
                </c:pt>
              </c:numCache>
            </c:numRef>
          </c:val>
        </c:ser>
        <c:ser>
          <c:idx val="1"/>
          <c:order val="1"/>
          <c:tx>
            <c:strRef>
              <c:f>'yearly comparision'!$D$16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comparision'!$B$17:$B$20</c15:sqref>
                  </c15:fullRef>
                </c:ext>
              </c:extLst>
              <c:f>'yearly comparision'!$B$18:$B$20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comparision'!$D$17:$D$20</c15:sqref>
                  </c15:fullRef>
                </c:ext>
              </c:extLst>
              <c:f>'yearly comparision'!$D$18:$D$20</c:f>
              <c:numCache>
                <c:formatCode>"€"#,##0</c:formatCode>
                <c:ptCount val="3"/>
                <c:pt idx="0">
                  <c:v>84.28</c:v>
                </c:pt>
                <c:pt idx="1">
                  <c:v>110</c:v>
                </c:pt>
                <c:pt idx="2">
                  <c:v>69</c:v>
                </c:pt>
              </c:numCache>
            </c:numRef>
          </c:val>
        </c:ser>
        <c:ser>
          <c:idx val="2"/>
          <c:order val="2"/>
          <c:tx>
            <c:strRef>
              <c:f>'yearly comparision'!$E$16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comparision'!$B$17:$B$20</c15:sqref>
                  </c15:fullRef>
                </c:ext>
              </c:extLst>
              <c:f>'yearly comparision'!$B$18:$B$20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comparision'!$E$17:$E$20</c15:sqref>
                  </c15:fullRef>
                </c:ext>
              </c:extLst>
              <c:f>'yearly comparision'!$E$18:$E$20</c:f>
              <c:numCache>
                <c:formatCode>"€"#,##0</c:formatCode>
                <c:ptCount val="3"/>
                <c:pt idx="0">
                  <c:v>115.21</c:v>
                </c:pt>
                <c:pt idx="1">
                  <c:v>150</c:v>
                </c:pt>
                <c:pt idx="2">
                  <c:v>85</c:v>
                </c:pt>
              </c:numCache>
            </c:numRef>
          </c:val>
        </c:ser>
        <c:ser>
          <c:idx val="3"/>
          <c:order val="3"/>
          <c:tx>
            <c:strRef>
              <c:f>'yearly comparision'!$F$16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comparision'!$B$17:$B$20</c15:sqref>
                  </c15:fullRef>
                </c:ext>
              </c:extLst>
              <c:f>'yearly comparision'!$B$18:$B$20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comparision'!$F$17:$F$20</c15:sqref>
                  </c15:fullRef>
                </c:ext>
              </c:extLst>
              <c:f>'yearly comparision'!$F$18:$F$20</c:f>
              <c:numCache>
                <c:formatCode>"€"#,##0</c:formatCode>
                <c:ptCount val="3"/>
                <c:pt idx="0">
                  <c:v>159.1</c:v>
                </c:pt>
                <c:pt idx="1">
                  <c:v>200</c:v>
                </c:pt>
                <c:pt idx="2">
                  <c:v>130</c:v>
                </c:pt>
              </c:numCache>
            </c:numRef>
          </c:val>
        </c:ser>
        <c:ser>
          <c:idx val="4"/>
          <c:order val="4"/>
          <c:tx>
            <c:strRef>
              <c:f>'yearly comparision'!$G$16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comparision'!$B$17:$B$20</c15:sqref>
                  </c15:fullRef>
                </c:ext>
              </c:extLst>
              <c:f>'yearly comparision'!$B$18:$B$20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comparision'!$G$17:$G$20</c15:sqref>
                  </c15:fullRef>
                </c:ext>
              </c:extLst>
              <c:f>'yearly comparision'!$G$18:$G$20</c:f>
              <c:numCache>
                <c:formatCode>"€"#,##0</c:formatCode>
                <c:ptCount val="3"/>
                <c:pt idx="0">
                  <c:v>130.80000000000001</c:v>
                </c:pt>
                <c:pt idx="1">
                  <c:v>160</c:v>
                </c:pt>
                <c:pt idx="2">
                  <c:v>100</c:v>
                </c:pt>
              </c:numCache>
            </c:numRef>
          </c:val>
        </c:ser>
        <c:ser>
          <c:idx val="5"/>
          <c:order val="5"/>
          <c:tx>
            <c:strRef>
              <c:f>'yearly comparision'!$H$16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comparision'!$B$17:$B$20</c15:sqref>
                  </c15:fullRef>
                </c:ext>
              </c:extLst>
              <c:f>'yearly comparision'!$B$18:$B$20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comparision'!$H$17:$H$20</c15:sqref>
                  </c15:fullRef>
                </c:ext>
              </c:extLst>
              <c:f>'yearly comparision'!$H$18:$H$20</c:f>
              <c:numCache>
                <c:formatCode>"€"#,##0</c:formatCode>
                <c:ptCount val="3"/>
                <c:pt idx="0">
                  <c:v>110</c:v>
                </c:pt>
                <c:pt idx="1">
                  <c:v>195</c:v>
                </c:pt>
                <c:pt idx="2">
                  <c:v>80</c:v>
                </c:pt>
              </c:numCache>
            </c:numRef>
          </c:val>
        </c:ser>
        <c:ser>
          <c:idx val="6"/>
          <c:order val="6"/>
          <c:tx>
            <c:strRef>
              <c:f>'yearly comparision'!$I$16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comparision'!$B$17:$B$20</c15:sqref>
                  </c15:fullRef>
                </c:ext>
              </c:extLst>
              <c:f>'yearly comparision'!$B$18:$B$20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comparision'!$I$17:$I$20</c15:sqref>
                  </c15:fullRef>
                </c:ext>
              </c:extLst>
              <c:f>'yearly comparision'!$I$18:$I$20</c:f>
              <c:numCache>
                <c:formatCode>"€"#,##0</c:formatCode>
                <c:ptCount val="3"/>
                <c:pt idx="0">
                  <c:v>125.55555555555556</c:v>
                </c:pt>
                <c:pt idx="1">
                  <c:v>175</c:v>
                </c:pt>
                <c:pt idx="2">
                  <c:v>85</c:v>
                </c:pt>
              </c:numCache>
            </c:numRef>
          </c:val>
        </c:ser>
        <c:ser>
          <c:idx val="7"/>
          <c:order val="7"/>
          <c:tx>
            <c:strRef>
              <c:f>'yearly comparision'!$J$16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comparision'!$B$17:$B$20</c15:sqref>
                  </c15:fullRef>
                </c:ext>
              </c:extLst>
              <c:f>'yearly comparision'!$B$18:$B$20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comparision'!$J$17:$J$20</c15:sqref>
                  </c15:fullRef>
                </c:ext>
              </c:extLst>
              <c:f>'yearly comparision'!$J$18:$J$20</c:f>
              <c:numCache>
                <c:formatCode>"€"#,##0</c:formatCode>
                <c:ptCount val="3"/>
                <c:pt idx="0">
                  <c:v>123.1025641025641</c:v>
                </c:pt>
                <c:pt idx="1">
                  <c:v>170</c:v>
                </c:pt>
                <c:pt idx="2">
                  <c:v>85</c:v>
                </c:pt>
              </c:numCache>
            </c:numRef>
          </c:val>
        </c:ser>
        <c:ser>
          <c:idx val="8"/>
          <c:order val="8"/>
          <c:tx>
            <c:strRef>
              <c:f>'yearly comparision'!$K$16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'yearly comparision'!$B$17:$B$20</c15:sqref>
                  </c15:fullRef>
                </c:ext>
              </c:extLst>
              <c:f>'yearly comparision'!$B$18:$B$20</c:f>
              <c:strCache>
                <c:ptCount val="3"/>
                <c:pt idx="0">
                  <c:v>Avg</c:v>
                </c:pt>
                <c:pt idx="1">
                  <c:v>Max</c:v>
                </c:pt>
                <c:pt idx="2">
                  <c:v>Min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'yearly comparision'!$K$17:$K$20</c15:sqref>
                  </c15:fullRef>
                </c:ext>
              </c:extLst>
              <c:f>'yearly comparision'!$K$18:$K$20</c:f>
              <c:numCache>
                <c:formatCode>"€"#,##0</c:formatCode>
                <c:ptCount val="3"/>
                <c:pt idx="0">
                  <c:v>154</c:v>
                </c:pt>
                <c:pt idx="1">
                  <c:v>210</c:v>
                </c:pt>
                <c:pt idx="2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928608"/>
        <c:axId val="182929000"/>
      </c:barChart>
      <c:catAx>
        <c:axId val="18292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29000"/>
        <c:crosses val="autoZero"/>
        <c:auto val="1"/>
        <c:lblAlgn val="ctr"/>
        <c:lblOffset val="100"/>
        <c:noMultiLvlLbl val="0"/>
      </c:catAx>
      <c:valAx>
        <c:axId val="182929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2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1/25/2016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1/25/2016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343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 title="Slide Design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Garamond" panose="02020404030301010803" pitchFamily="18" charset="0"/>
              </a:rPr>
              <a:t>Mayo Blackface AGM </a:t>
            </a:r>
            <a:endParaRPr lang="en-US" sz="6600" dirty="0">
              <a:latin typeface="Garamond" panose="02020404030301010803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25</a:t>
            </a:r>
            <a:r>
              <a:rPr lang="en-US" sz="3200" baseline="30000" dirty="0" smtClean="0">
                <a:latin typeface="Garamond" panose="02020404030301010803" pitchFamily="18" charset="0"/>
              </a:rPr>
              <a:t>th</a:t>
            </a:r>
            <a:r>
              <a:rPr lang="en-US" sz="3200" dirty="0" smtClean="0"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latin typeface="Garamond" panose="02020404030301010803" pitchFamily="18" charset="0"/>
              </a:rPr>
              <a:t>Jan </a:t>
            </a:r>
            <a:r>
              <a:rPr lang="en-US" sz="3200" dirty="0" smtClean="0">
                <a:latin typeface="Garamond" panose="02020404030301010803" pitchFamily="18" charset="0"/>
              </a:rPr>
              <a:t>2016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5500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latin typeface="Garamond" panose="02020404030301010803" pitchFamily="18" charset="0"/>
              </a:rPr>
              <a:t>Aged Ewes</a:t>
            </a:r>
            <a:endParaRPr lang="en-US" sz="4000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64441"/>
              </p:ext>
            </p:extLst>
          </p:nvPr>
        </p:nvGraphicFramePr>
        <p:xfrm>
          <a:off x="1341438" y="1322363"/>
          <a:ext cx="9509125" cy="470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69071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latin typeface="Garamond" panose="02020404030301010803" pitchFamily="18" charset="0"/>
              </a:rPr>
              <a:t>Ewe Lambs</a:t>
            </a:r>
            <a:endParaRPr lang="en-US" sz="40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554508"/>
              </p:ext>
            </p:extLst>
          </p:nvPr>
        </p:nvGraphicFramePr>
        <p:xfrm>
          <a:off x="1341438" y="1336431"/>
          <a:ext cx="9509125" cy="4692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78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798732"/>
          </a:xfrm>
        </p:spPr>
        <p:txBody>
          <a:bodyPr anchor="ctr">
            <a:normAutofit/>
          </a:bodyPr>
          <a:lstStyle/>
          <a:p>
            <a:pPr algn="ctr"/>
            <a:r>
              <a:rPr lang="en-IE" sz="4000" dirty="0" smtClean="0">
                <a:latin typeface="Garamond" panose="02020404030301010803" pitchFamily="18" charset="0"/>
              </a:rPr>
              <a:t>Hoggets</a:t>
            </a:r>
            <a:endParaRPr lang="en-IE" sz="4000" dirty="0">
              <a:latin typeface="Garamond" panose="02020404030301010803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561647"/>
              </p:ext>
            </p:extLst>
          </p:nvPr>
        </p:nvGraphicFramePr>
        <p:xfrm>
          <a:off x="1012874" y="1266093"/>
          <a:ext cx="10311618" cy="4529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150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798732"/>
          </a:xfrm>
        </p:spPr>
        <p:txBody>
          <a:bodyPr anchor="ctr">
            <a:normAutofit/>
          </a:bodyPr>
          <a:lstStyle/>
          <a:p>
            <a:pPr algn="ctr"/>
            <a:r>
              <a:rPr lang="en-IE" sz="4000" dirty="0" smtClean="0">
                <a:latin typeface="Garamond" panose="02020404030301010803" pitchFamily="18" charset="0"/>
              </a:rPr>
              <a:t>Sales by County</a:t>
            </a:r>
            <a:endParaRPr lang="en-IE" sz="4000" dirty="0">
              <a:latin typeface="Garamond" panose="020204040303010108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342912"/>
              </p:ext>
            </p:extLst>
          </p:nvPr>
        </p:nvGraphicFramePr>
        <p:xfrm>
          <a:off x="1193575" y="1493864"/>
          <a:ext cx="10065262" cy="4524723"/>
        </p:xfrm>
        <a:graphic>
          <a:graphicData uri="http://schemas.openxmlformats.org/drawingml/2006/table">
            <a:tbl>
              <a:tblPr/>
              <a:tblGrid>
                <a:gridCol w="1019911"/>
                <a:gridCol w="503263"/>
                <a:gridCol w="503263"/>
                <a:gridCol w="503263"/>
                <a:gridCol w="503263"/>
                <a:gridCol w="428310"/>
                <a:gridCol w="1019911"/>
                <a:gridCol w="503263"/>
                <a:gridCol w="503263"/>
                <a:gridCol w="503263"/>
                <a:gridCol w="503263"/>
                <a:gridCol w="538063"/>
                <a:gridCol w="1019911"/>
                <a:gridCol w="503263"/>
                <a:gridCol w="503263"/>
                <a:gridCol w="503263"/>
                <a:gridCol w="503263"/>
              </a:tblGrid>
              <a:tr h="25919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Aged Ewes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Ewe lambs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Hoggets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2012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2013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2014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2015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2012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2013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2014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2015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2012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2013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2014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1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2015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Mayo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171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127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138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Mayo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359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349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450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442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Donegal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116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Longford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Donegal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62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97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Mayo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160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75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177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Roscommon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128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Sligo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Wicklow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47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Donegal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152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47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Not Sold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38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Not sold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Leitrim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Wicklow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Sligo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Carlow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Leitrim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66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Meath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Sligo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Kerry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Roscommon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Galway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24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Roscommon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Kildare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Kildare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Cork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Kerry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Not Sold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25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21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Galway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48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Leitrim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Westmeath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Longford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Offaly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Meath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143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Louth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Galway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56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Kerry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Offaly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Fermanagh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63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Longford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28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Tipperary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Westmeath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74"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55" marR="6755" marT="67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55" marR="6755" marT="675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Limerick</a:t>
                      </a:r>
                    </a:p>
                  </a:txBody>
                  <a:tcPr marL="6755" marR="6755" marT="6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D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</a:txBody>
                  <a:tcPr marL="6755" marR="6755" marT="6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32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D8109F-05D6-4A26-8F7E-3EF448E61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banded nature presentation with mountain sunrise photo  (widescreen)</Template>
  <TotalTime>44</TotalTime>
  <Words>188</Words>
  <Application>Microsoft Office PowerPoint</Application>
  <PresentationFormat>Widescreen</PresentationFormat>
  <Paragraphs>271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Calibri</vt:lpstr>
      <vt:lpstr>Corbel</vt:lpstr>
      <vt:lpstr>Euphemia</vt:lpstr>
      <vt:lpstr>Garamond</vt:lpstr>
      <vt:lpstr>Banded Design Blue 16x9</vt:lpstr>
      <vt:lpstr>Mayo Blackface AGM </vt:lpstr>
      <vt:lpstr>Aged Ewes</vt:lpstr>
      <vt:lpstr>Ewe Lambs</vt:lpstr>
      <vt:lpstr>Hoggets</vt:lpstr>
      <vt:lpstr>Sales by County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Mayo Blackface AGM</dc:title>
  <dc:creator>Breege Biggins</dc:creator>
  <cp:keywords/>
  <cp:lastModifiedBy>Breege Biggins</cp:lastModifiedBy>
  <cp:revision>10</cp:revision>
  <cp:lastPrinted>2016-01-25T12:33:14Z</cp:lastPrinted>
  <dcterms:created xsi:type="dcterms:W3CDTF">2015-11-19T11:14:48Z</dcterms:created>
  <dcterms:modified xsi:type="dcterms:W3CDTF">2016-01-25T12:37:31Z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